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611B5-4A04-4BE0-B216-92F3D0EB1CB8}" type="datetimeFigureOut">
              <a:rPr lang="el-GR" smtClean="0"/>
              <a:t>16/10/2017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DE302-3AB8-4EC4-9015-5276F72498E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72318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611B5-4A04-4BE0-B216-92F3D0EB1CB8}" type="datetimeFigureOut">
              <a:rPr lang="el-GR" smtClean="0"/>
              <a:t>16/10/2017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DE302-3AB8-4EC4-9015-5276F72498E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94303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611B5-4A04-4BE0-B216-92F3D0EB1CB8}" type="datetimeFigureOut">
              <a:rPr lang="el-GR" smtClean="0"/>
              <a:t>16/10/2017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DE302-3AB8-4EC4-9015-5276F72498E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41557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611B5-4A04-4BE0-B216-92F3D0EB1CB8}" type="datetimeFigureOut">
              <a:rPr lang="el-GR" smtClean="0"/>
              <a:t>16/10/2017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DE302-3AB8-4EC4-9015-5276F72498E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80266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611B5-4A04-4BE0-B216-92F3D0EB1CB8}" type="datetimeFigureOut">
              <a:rPr lang="el-GR" smtClean="0"/>
              <a:t>16/10/2017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DE302-3AB8-4EC4-9015-5276F72498E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5856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611B5-4A04-4BE0-B216-92F3D0EB1CB8}" type="datetimeFigureOut">
              <a:rPr lang="el-GR" smtClean="0"/>
              <a:t>16/10/2017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DE302-3AB8-4EC4-9015-5276F72498E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94508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611B5-4A04-4BE0-B216-92F3D0EB1CB8}" type="datetimeFigureOut">
              <a:rPr lang="el-GR" smtClean="0"/>
              <a:t>16/10/2017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DE302-3AB8-4EC4-9015-5276F72498E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37897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611B5-4A04-4BE0-B216-92F3D0EB1CB8}" type="datetimeFigureOut">
              <a:rPr lang="el-GR" smtClean="0"/>
              <a:t>16/10/2017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DE302-3AB8-4EC4-9015-5276F72498E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81628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611B5-4A04-4BE0-B216-92F3D0EB1CB8}" type="datetimeFigureOut">
              <a:rPr lang="el-GR" smtClean="0"/>
              <a:t>16/10/2017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DE302-3AB8-4EC4-9015-5276F72498E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43927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611B5-4A04-4BE0-B216-92F3D0EB1CB8}" type="datetimeFigureOut">
              <a:rPr lang="el-GR" smtClean="0"/>
              <a:t>16/10/2017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DE302-3AB8-4EC4-9015-5276F72498E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78951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611B5-4A04-4BE0-B216-92F3D0EB1CB8}" type="datetimeFigureOut">
              <a:rPr lang="el-GR" smtClean="0"/>
              <a:t>16/10/2017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DE302-3AB8-4EC4-9015-5276F72498E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89299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611B5-4A04-4BE0-B216-92F3D0EB1CB8}" type="datetimeFigureOut">
              <a:rPr lang="el-GR" smtClean="0"/>
              <a:t>16/10/2017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DE302-3AB8-4EC4-9015-5276F72498E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63252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Οι περί Προστασίας της Μητρότητας Νόμοι του 1997 έως 2017</a:t>
            </a:r>
            <a:endParaRPr lang="el-G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4299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Συνέχεια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Η άδεια μητρότητας δεν επηρεάζει δυσμενώς</a:t>
            </a:r>
          </a:p>
          <a:p>
            <a:pPr marL="0" indent="0">
              <a:buNone/>
            </a:pPr>
            <a:r>
              <a:rPr lang="el-GR" dirty="0"/>
              <a:t>	</a:t>
            </a:r>
            <a:r>
              <a:rPr lang="el-GR" dirty="0" smtClean="0"/>
              <a:t>την αρχαιότητα</a:t>
            </a:r>
            <a:r>
              <a:rPr lang="en-US" dirty="0" smtClean="0"/>
              <a:t> </a:t>
            </a:r>
            <a:r>
              <a:rPr lang="el-GR" dirty="0" smtClean="0"/>
              <a:t>της μισθωτής ή το δικαίωμα της σε προαγωγή ή την επάνοδο της στην εργασία την οποία ασκούσε πριν την άδεια μητρότητας ή σε άλλη παρόμοιας φύσης εργασία με το ίδιο ύψος αποδοχών, ή αποδοχές και ωφελήματα που σχετίζονται με την εργασία εξαιρουμένων προμηθειών που υπολογίζονται με βάση αποκλειστικά την ποσότητα ή και αξία της παραχθείσας εργασίας.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2203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Μηχανισμοί Προστασίας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Επιθεωρητές</a:t>
            </a:r>
          </a:p>
          <a:p>
            <a:r>
              <a:rPr lang="el-GR" dirty="0" smtClean="0"/>
              <a:t>Εργατική Διαφορά</a:t>
            </a:r>
          </a:p>
          <a:p>
            <a:r>
              <a:rPr lang="el-GR" smtClean="0"/>
              <a:t>Ποινική διαδικασία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5669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Νέες Πρόνοιες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Τοκετός που απολήγει σε γέννηση περισσοτέρων του 1 τέκνου επέκταση 4 εβδομάδων για κάθε τέκνο.</a:t>
            </a:r>
          </a:p>
          <a:p>
            <a:pPr marL="0" indent="0">
              <a:buNone/>
            </a:pPr>
            <a:endParaRPr lang="el-GR" dirty="0" smtClean="0"/>
          </a:p>
          <a:p>
            <a:r>
              <a:rPr lang="el-GR" dirty="0" smtClean="0"/>
              <a:t>Παρένθετη μητέρα (14) συναπτών εβδομάδων άδεια μητρότητας και ξεκινούν 2 εβδομάδα του αναμένου τοκετού. (8 εβδομάδες υποχρεωτικές μετά τον τοκετό)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5294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Άδεια Μητρότητας (</a:t>
            </a:r>
            <a:r>
              <a:rPr lang="el-GR" dirty="0"/>
              <a:t>Ά</a:t>
            </a:r>
            <a:r>
              <a:rPr lang="el-GR" dirty="0" smtClean="0"/>
              <a:t>ρθρο 3)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Μισθωτή δικαιούται σε άδεια μητρότητας </a:t>
            </a:r>
            <a:r>
              <a:rPr lang="el-GR" u="sng" dirty="0" smtClean="0"/>
              <a:t>18 εβδομάδων</a:t>
            </a:r>
            <a:r>
              <a:rPr lang="el-GR" dirty="0" smtClean="0"/>
              <a:t> εφόσον παρουσιάσει πιστοποιητικό εγγεγραμμένου ιατρού ότι αναμένει τοκετό.</a:t>
            </a:r>
          </a:p>
          <a:p>
            <a:r>
              <a:rPr lang="el-GR" dirty="0" smtClean="0"/>
              <a:t>18 εβδομάδων (εκ των οποίων οι 11 είναι υποχρεωτικές)</a:t>
            </a:r>
          </a:p>
          <a:p>
            <a:r>
              <a:rPr lang="el-GR" dirty="0" smtClean="0"/>
              <a:t>2 εβδομάδες υποχρεωτικά πριν την εβδομάδα αναμενόμενου τοκετού και οι υπόλοιπες μετά, σύνολο 18 εβδομάδων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4034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συνέχεια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Σε περίπτωση πρόωρου τοκετού-από την ημέρα του τοκετού+ 18 εβδομάδες</a:t>
            </a:r>
          </a:p>
          <a:p>
            <a:pPr marL="0" indent="0">
              <a:buNone/>
            </a:pPr>
            <a:r>
              <a:rPr lang="el-GR" dirty="0"/>
              <a:t>	</a:t>
            </a:r>
            <a:r>
              <a:rPr lang="el-GR" dirty="0" smtClean="0"/>
              <a:t>- δυνατότητα επέκτασης λόγω </a:t>
            </a:r>
            <a:r>
              <a:rPr lang="el-GR" dirty="0" err="1" smtClean="0"/>
              <a:t>προωρότητας</a:t>
            </a:r>
            <a:r>
              <a:rPr lang="el-GR" dirty="0" smtClean="0"/>
              <a:t> εφόσον νοσηλεύεται  σε 	θερμοκοιτίδα /ή </a:t>
            </a:r>
          </a:p>
          <a:p>
            <a:pPr marL="0" indent="0">
              <a:buNone/>
            </a:pPr>
            <a:r>
              <a:rPr lang="el-GR" dirty="0"/>
              <a:t>	</a:t>
            </a:r>
            <a:r>
              <a:rPr lang="el-GR" dirty="0" smtClean="0"/>
              <a:t>-άλλου προβλήματος υγείας </a:t>
            </a:r>
            <a:r>
              <a:rPr lang="en-US" dirty="0" smtClean="0"/>
              <a:t>:</a:t>
            </a: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	Για κάθε 21 ημέρες επέκταση 1 </a:t>
            </a:r>
            <a:r>
              <a:rPr lang="el-GR" dirty="0" smtClean="0"/>
              <a:t>εβδομάδας </a:t>
            </a:r>
            <a:r>
              <a:rPr lang="el-GR" dirty="0" smtClean="0"/>
              <a:t>της 	άδειας μητρότητας</a:t>
            </a:r>
          </a:p>
          <a:p>
            <a:pPr marL="0" indent="0">
              <a:buNone/>
            </a:pPr>
            <a:r>
              <a:rPr lang="el-GR" dirty="0"/>
              <a:t>	</a:t>
            </a:r>
            <a:r>
              <a:rPr lang="el-GR" dirty="0" smtClean="0"/>
              <a:t>ημέρες νοσηλείας υπερβαίνουν το 50% των 21 	ημερών , παραχωρείται η επιπρόσθετη εβδομάδα 	άδεια μητρότητας</a:t>
            </a:r>
          </a:p>
          <a:p>
            <a:pPr marL="0" indent="0">
              <a:buNone/>
            </a:pPr>
            <a:r>
              <a:rPr lang="el-GR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17374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συνέχεια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Σε περίπτωση απόκτησης πέραν του ενός παιδιού σε ίδιο τοκετό-επέκταση της άδειας κατά 4 εβδομάδες για το κάθε παιδί</a:t>
            </a:r>
            <a:r>
              <a:rPr lang="el-GR" dirty="0" smtClean="0"/>
              <a:t>.</a:t>
            </a:r>
          </a:p>
          <a:p>
            <a:r>
              <a:rPr lang="el-GR" dirty="0" smtClean="0"/>
              <a:t>Μέγιστη περίοδος 6 εβδομάδων.</a:t>
            </a:r>
            <a:endParaRPr lang="el-GR" dirty="0" smtClean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2424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Απαγόρευση τερματισμού απασχόλησης φυσικής μητέρας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Προστασία της μισθωτής μέχρι και 3 μήνες από την λήξη της άδειας μητρότητας εφόσον ενημερώσει γραπτώς τον εργοδότη της για την εγκυμοσύνη της.</a:t>
            </a:r>
          </a:p>
          <a:p>
            <a:pPr marL="0" indent="0">
              <a:buNone/>
            </a:pPr>
            <a:r>
              <a:rPr lang="el-GR" dirty="0"/>
              <a:t> </a:t>
            </a:r>
            <a:r>
              <a:rPr lang="el-GR" dirty="0" smtClean="0"/>
              <a:t> </a:t>
            </a:r>
            <a:r>
              <a:rPr lang="el-GR" b="1" dirty="0" smtClean="0"/>
              <a:t>Απαγορεύεται</a:t>
            </a:r>
            <a:r>
              <a:rPr lang="el-GR" dirty="0" smtClean="0"/>
              <a:t> στην πιο πάνω περίοδο-</a:t>
            </a:r>
          </a:p>
          <a:p>
            <a:pPr marL="0" indent="0">
              <a:buNone/>
            </a:pPr>
            <a:r>
              <a:rPr lang="el-GR" dirty="0" smtClean="0"/>
              <a:t>Να δίδεται προειδοποίηση για τερματισμό απασχόλησης  ή προειδοποίηση που εκπνέει στην πιο πάνω περίοδο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504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συνέχεια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Να τερματίζει απασχόληση</a:t>
            </a:r>
          </a:p>
          <a:p>
            <a:r>
              <a:rPr lang="el-GR" dirty="0" smtClean="0"/>
              <a:t>Να προβαίνει σε ενέργειες με σκοπό την οριστική αντικατάσταση της μισθωτής </a:t>
            </a:r>
          </a:p>
          <a:p>
            <a:r>
              <a:rPr lang="el-GR" dirty="0" smtClean="0"/>
              <a:t>Σε περίπτωση που συμβεί η προειδοποίηση ή προβεί σε απόλυση τότε εντός 5 ημερών από την ημέρα που έλαβε γνώση αν η μισθωτή προσκομίσει πιστοποιητικό εγγεγραμμένου ιατρού γνωστοποιώντας την εγκυμοσύνη της.  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4321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Εξαιρέσεις από την προστασία</a:t>
            </a:r>
            <a:endParaRPr lang="el-G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Ένοχη η μισθωτή λόγω σοβαρού παραπτώματος ή συμπεριφοράς που δικαιολογεί ρήξη στην σχέση </a:t>
            </a:r>
            <a:r>
              <a:rPr lang="el-GR" dirty="0" err="1" smtClean="0"/>
              <a:t>εργοδότησης</a:t>
            </a:r>
            <a:endParaRPr lang="el-GR" dirty="0" smtClean="0"/>
          </a:p>
          <a:p>
            <a:r>
              <a:rPr lang="el-GR" dirty="0" smtClean="0"/>
              <a:t>Παύση της σχετικής επιχείρησης να λειτουργεί</a:t>
            </a:r>
          </a:p>
          <a:p>
            <a:r>
              <a:rPr lang="el-GR" dirty="0" smtClean="0"/>
              <a:t>Περίοδος της διάρκειας της σύμβασης έχει λήξει εξαιρουμένων των περιπτώσεων όπου η μη ανανέωση συνδέεται με την εγκυμοσύνη, τοκετό, γαλουχία ή με την άδεια μητρότητας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3377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Διευκολύνσεις/Δικαιώματα</a:t>
            </a:r>
            <a:endParaRPr lang="el-G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Θηλασμό ή/ και αυξημένες φροντίδες για την ανατροφή του παιδιού</a:t>
            </a:r>
          </a:p>
          <a:p>
            <a:r>
              <a:rPr lang="el-GR" dirty="0" smtClean="0"/>
              <a:t>1 ώρα ημερησίως μέχρι να γίνει 9 μηνών το παιδί είτε να διακόπτει, είτε να προσέρχεται νωρίτερα είτε να αποχωρεί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O </a:t>
            </a:r>
            <a:r>
              <a:rPr lang="el-GR" dirty="0" smtClean="0"/>
              <a:t>χρόνος της 1 ώρας θεωρείται χρόνος εργασίας και αμείβεται ως τέτοιος.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5517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συνέχεια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Χρόνος απουσίας για προγεννητικές εξετάσεις δεν συνιστά απώλεια αποδοχών εφόσον πρέπει να γίνουν κατά την διάρκεια του χρόνου εργασίας εφόσον</a:t>
            </a:r>
          </a:p>
          <a:p>
            <a:pPr marL="0" indent="0">
              <a:buNone/>
            </a:pPr>
            <a:endParaRPr lang="el-GR" dirty="0"/>
          </a:p>
          <a:p>
            <a:pPr>
              <a:buFontTx/>
              <a:buChar char="-"/>
            </a:pPr>
            <a:r>
              <a:rPr lang="el-GR" dirty="0" smtClean="0"/>
              <a:t>Η μισθωτή δώσει έγκαιρη προειδοποίηση στον εργοδότη</a:t>
            </a:r>
          </a:p>
          <a:p>
            <a:pPr>
              <a:buFontTx/>
              <a:buChar char="-"/>
            </a:pPr>
            <a:r>
              <a:rPr lang="el-GR" dirty="0" smtClean="0"/>
              <a:t>Η μισθωτή προσκομίσει ιατρικό πιστοποιητικό.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8585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</TotalTime>
  <Words>368</Words>
  <Application>Microsoft Office PowerPoint</Application>
  <PresentationFormat>On-screen Show (4:3)</PresentationFormat>
  <Paragraphs>47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Οι περί Προστασίας της Μητρότητας Νόμοι του 1997 έως 2017</vt:lpstr>
      <vt:lpstr>Άδεια Μητρότητας (Άρθρο 3)</vt:lpstr>
      <vt:lpstr>συνέχεια</vt:lpstr>
      <vt:lpstr>συνέχεια</vt:lpstr>
      <vt:lpstr>Απαγόρευση τερματισμού απασχόλησης φυσικής μητέρας</vt:lpstr>
      <vt:lpstr>συνέχεια</vt:lpstr>
      <vt:lpstr>Εξαιρέσεις από την προστασία</vt:lpstr>
      <vt:lpstr>Διευκολύνσεις/Δικαιώματα</vt:lpstr>
      <vt:lpstr>συνέχεια</vt:lpstr>
      <vt:lpstr>Συνέχεια </vt:lpstr>
      <vt:lpstr>Μηχανισμοί Προστασίας</vt:lpstr>
      <vt:lpstr>Νέες Πρόνοιες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Hadjikoumi  Alexia</dc:creator>
  <cp:lastModifiedBy>Hadjikoumi  Alexia</cp:lastModifiedBy>
  <cp:revision>32</cp:revision>
  <dcterms:created xsi:type="dcterms:W3CDTF">2017-09-18T06:23:40Z</dcterms:created>
  <dcterms:modified xsi:type="dcterms:W3CDTF">2017-10-16T07:13:55Z</dcterms:modified>
</cp:coreProperties>
</file>